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mo" panose="020B0604020202020204" charset="0"/>
      <p:regular r:id="rId32"/>
    </p:embeddedFont>
    <p:embeddedFont>
      <p:font typeface="Montserrat Semi-Bold" panose="020B0604020202020204" charset="0"/>
      <p:regular r:id="rId33"/>
      <p:bold r:id="rId34"/>
    </p:embeddedFont>
    <p:embeddedFont>
      <p:font typeface="Assistant Regular Bold" panose="020B0604020202020204" charset="-79"/>
      <p:regular r:id="rId35"/>
      <p:bold r:id="rId36"/>
    </p:embeddedFont>
    <p:embeddedFont>
      <p:font typeface="Arimo Bold" panose="020B060402020202020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0" autoAdjust="0"/>
    <p:restoredTop sz="94614" autoAdjust="0"/>
  </p:normalViewPr>
  <p:slideViewPr>
    <p:cSldViewPr>
      <p:cViewPr>
        <p:scale>
          <a:sx n="48" d="100"/>
          <a:sy n="48" d="100"/>
        </p:scale>
        <p:origin x="-37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x-none" b="1" i="0" dirty="0">
                <a:latin typeface="Arial Hebrew Scholar" pitchFamily="2" charset="-79"/>
                <a:cs typeface="Arial Hebrew Scholar" pitchFamily="2" charset="-79"/>
              </a:rPr>
              <a:t>﻿Training-uri</a:t>
            </a:r>
            <a:r>
              <a:rPr lang="ro-MO" b="1" i="0" dirty="0">
                <a:latin typeface="Arial Hebrew Scholar" pitchFamily="2" charset="-79"/>
                <a:cs typeface="Arial Hebrew Scholar" pitchFamily="2" charset="-79"/>
              </a:rPr>
              <a:t> și lecții promovate </a:t>
            </a:r>
            <a:endParaRPr lang="ru-RU" b="1" i="0" dirty="0">
              <a:cs typeface="Arial Hebrew Scholar" pitchFamily="2" charset="-79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F9F-DA47-8254-9CBD140CBF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9F-DA47-8254-9CBD140CBF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F9F-DA47-8254-9CBD140CBF8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261-A14D-9239-D839801DB60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9F-DA47-8254-9CBD140CBF8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F9F-DA47-8254-9CBD140CBF8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F9F-DA47-8254-9CBD140CBF8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261-A14D-9239-D839801DB60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261-A14D-9239-D839801DB60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261-A14D-9239-D839801DB601}"/>
              </c:ext>
            </c:extLst>
          </c:dPt>
          <c:dLbls>
            <c:dLbl>
              <c:idx val="0"/>
              <c:layout>
                <c:manualLayout>
                  <c:x val="-8.3224501395924314E-2"/>
                  <c:y val="9.231945635508433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9F-DA47-8254-9CBD140CBF8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Training-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uri</a:t>
                    </a:r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 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pentru</a:t>
                    </a:r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 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voluntari</a:t>
                    </a:r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 </a:t>
                    </a:r>
                    <a:r>
                      <a:rPr lang="en-US" baseline="0" dirty="0"/>
                      <a:t>
</a:t>
                    </a:r>
                    <a:fld id="{8C1933FB-2B97-0541-AF85-D75F3B475B01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F9F-DA47-8254-9CBD140CBF80}"/>
                </c:ext>
              </c:extLst>
            </c:dLbl>
            <c:dLbl>
              <c:idx val="2"/>
              <c:layout>
                <c:manualLayout>
                  <c:x val="-0.16006987980005691"/>
                  <c:y val="7.689002364803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9F-DA47-8254-9CBD140CBF8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>
                        <a:highlight>
                          <a:srgbClr val="000000"/>
                        </a:highlight>
                      </a:rPr>
                      <a:t>﻿Training-</a:t>
                    </a:r>
                    <a:r>
                      <a:rPr lang="en-US" dirty="0" err="1">
                        <a:highlight>
                          <a:srgbClr val="000000"/>
                        </a:highlight>
                      </a:rPr>
                      <a:t>uri</a:t>
                    </a:r>
                    <a:r>
                      <a:rPr lang="en-US" dirty="0">
                        <a:highlight>
                          <a:srgbClr val="000000"/>
                        </a:highlight>
                      </a:rPr>
                      <a:t> cu </a:t>
                    </a:r>
                    <a:r>
                      <a:rPr lang="en-US" dirty="0" err="1">
                        <a:highlight>
                          <a:srgbClr val="000000"/>
                        </a:highlight>
                      </a:rPr>
                      <a:t>psiholog</a:t>
                    </a:r>
                    <a:r>
                      <a:rPr lang="en-US" baseline="0" dirty="0">
                        <a:highlight>
                          <a:srgbClr val="000000"/>
                        </a:highlight>
                      </a:rPr>
                      <a:t>
</a:t>
                    </a:r>
                    <a:fld id="{53B0292B-B382-C84D-A836-204703FFCA40}" type="PERCENTAGE">
                      <a:rPr lang="en-US" baseline="0">
                        <a:highlight>
                          <a:srgbClr val="000000"/>
                        </a:highlight>
                      </a:rPr>
                      <a:pPr/>
                      <a:t>[PERCENTAGE]</a:t>
                    </a:fld>
                    <a:endParaRPr lang="en-US" baseline="0" dirty="0">
                      <a:highlight>
                        <a:srgbClr val="000000"/>
                      </a:highlight>
                    </a:endParaRP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F9F-DA47-8254-9CBD140CBF80}"/>
                </c:ext>
              </c:extLst>
            </c:dLbl>
            <c:dLbl>
              <c:idx val="5"/>
              <c:layout>
                <c:manualLayout>
                  <c:x val="9.6262352451845154E-2"/>
                  <c:y val="9.211763302314481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Training-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uri</a:t>
                    </a:r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 cu 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asistentă</a:t>
                    </a:r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 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socială</a:t>
                    </a:r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 </a:t>
                    </a:r>
                    <a:r>
                      <a:rPr lang="en-US" baseline="0" dirty="0">
                        <a:highlight>
                          <a:srgbClr val="000000"/>
                        </a:highlight>
                      </a:rPr>
                      <a:t>
</a:t>
                    </a:r>
                    <a:fld id="{E6A78243-0859-DE4E-AE37-B1A899F89EFE}" type="PERCENTAGE">
                      <a:rPr lang="en-US" baseline="0">
                        <a:highlight>
                          <a:srgbClr val="000000"/>
                        </a:highlight>
                      </a:rPr>
                      <a:pPr/>
                      <a:t>[PERCENTAGE]</a:t>
                    </a:fld>
                    <a:endParaRPr lang="en-US" baseline="0" dirty="0">
                      <a:highlight>
                        <a:srgbClr val="000000"/>
                      </a:highlight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F9F-DA47-8254-9CBD140CBF80}"/>
                </c:ext>
              </c:extLst>
            </c:dLbl>
            <c:dLbl>
              <c:idx val="6"/>
              <c:layout>
                <c:manualLayout>
                  <c:x val="8.6741032370953625E-2"/>
                  <c:y val="6.5855643044619425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Training-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uri</a:t>
                    </a:r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 cu 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asistentă</a:t>
                    </a:r>
                    <a:r>
                      <a:rPr lang="en-US" sz="1000" b="1" i="0" u="none" strike="noStrike" kern="1200" baseline="0" dirty="0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 </a:t>
                    </a:r>
                    <a:r>
                      <a:rPr lang="en-US" sz="1000" b="1" i="0" u="none" strike="noStrike" kern="1200" baseline="0" dirty="0" err="1">
                        <a:solidFill>
                          <a:prstClr val="white"/>
                        </a:solidFill>
                        <a:highlight>
                          <a:srgbClr val="000000"/>
                        </a:highlight>
                      </a:rPr>
                      <a:t>medicală</a:t>
                    </a:r>
                    <a:r>
                      <a:rPr lang="en-US" baseline="0" dirty="0">
                        <a:highlight>
                          <a:srgbClr val="000000"/>
                        </a:highlight>
                      </a:rPr>
                      <a:t>
</a:t>
                    </a:r>
                    <a:fld id="{2702EC2D-CE81-2843-A167-B60F5419FFA8}" type="PERCENTAGE">
                      <a:rPr lang="en-US" baseline="0">
                        <a:highlight>
                          <a:srgbClr val="000000"/>
                        </a:highlight>
                      </a:rPr>
                      <a:pPr/>
                      <a:t>[PERCENTAGE]</a:t>
                    </a:fld>
                    <a:endParaRPr lang="en-US" baseline="0" dirty="0">
                      <a:highlight>
                        <a:srgbClr val="000000"/>
                      </a:highlight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F9F-DA47-8254-9CBD140CBF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highlight>
                      <a:srgbClr val="000000"/>
                    </a:highligh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7"/>
                <c:pt idx="0">
                  <c:v>Lecții de limba engleză</c:v>
                </c:pt>
                <c:pt idx="1">
                  <c:v>Traininguri pentru voluntari </c:v>
                </c:pt>
                <c:pt idx="2">
                  <c:v>Numărul întîlnirilor lunare</c:v>
                </c:pt>
                <c:pt idx="3">
                  <c:v>Consultații individuale cu psiholog</c:v>
                </c:pt>
                <c:pt idx="4">
                  <c:v>Traininguri cu psiholog </c:v>
                </c:pt>
                <c:pt idx="5">
                  <c:v>Traininguri cu asistentă socială </c:v>
                </c:pt>
                <c:pt idx="6">
                  <c:v>Traininguri cu asistentă medicală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84</c:v>
                </c:pt>
                <c:pt idx="1">
                  <c:v>34</c:v>
                </c:pt>
                <c:pt idx="2">
                  <c:v>24</c:v>
                </c:pt>
                <c:pt idx="3">
                  <c:v>387</c:v>
                </c:pt>
                <c:pt idx="4">
                  <c:v>68</c:v>
                </c:pt>
                <c:pt idx="5">
                  <c:v>34</c:v>
                </c:pt>
                <c:pt idx="6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9F-DA47-8254-9CBD140CBF8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8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2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63.sv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549570" y="1028700"/>
            <a:ext cx="709730" cy="66456"/>
          </a:xfrm>
          <a:prstGeom prst="rect">
            <a:avLst/>
          </a:prstGeom>
          <a:solidFill>
            <a:srgbClr val="CACFB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62892" y="2400300"/>
            <a:ext cx="3162216" cy="11258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787949"/>
            <a:ext cx="18460829" cy="54535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04485" y="1028481"/>
            <a:ext cx="14717513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Raport</a:t>
            </a:r>
            <a:r>
              <a:rPr lang="en-US" sz="30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pe </a:t>
            </a:r>
            <a:r>
              <a:rPr lang="en-US" sz="30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activitate</a:t>
            </a:r>
            <a:r>
              <a:rPr lang="en-US" sz="30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al </a:t>
            </a:r>
            <a:r>
              <a:rPr lang="en-US" sz="30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Asociației</a:t>
            </a:r>
            <a:r>
              <a:rPr lang="en-US" sz="30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30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Obștești</a:t>
            </a:r>
            <a:r>
              <a:rPr lang="en-US" sz="30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„</a:t>
            </a:r>
            <a:r>
              <a:rPr lang="en-US" sz="30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Speranță</a:t>
            </a:r>
            <a:r>
              <a:rPr lang="en-US" sz="30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30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30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30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Caritate</a:t>
            </a:r>
            <a:r>
              <a:rPr lang="en-US" sz="30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"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894596"/>
            <a:ext cx="2108612" cy="363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CACFBC"/>
                </a:solidFill>
                <a:latin typeface="RoxboroughCF"/>
              </a:rPr>
              <a:t>01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DF9A51EC-F27C-493F-E6B4-AB111226982D}"/>
              </a:ext>
            </a:extLst>
          </p:cNvPr>
          <p:cNvSpPr txBox="1"/>
          <p:nvPr/>
        </p:nvSpPr>
        <p:spPr>
          <a:xfrm>
            <a:off x="1785243" y="9258300"/>
            <a:ext cx="14717513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Anul</a:t>
            </a:r>
            <a:r>
              <a:rPr lang="en-US" sz="30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92674" y="1028700"/>
            <a:ext cx="3951874" cy="29890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0549" y="882404"/>
            <a:ext cx="12469117" cy="3122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9"/>
              </a:lnSpc>
            </a:pPr>
            <a:r>
              <a:rPr lang="en-US" sz="320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Apartamente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Sociale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un program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rezidențial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creat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cadrul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Asociației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Obștești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“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Speranță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Caritate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acorda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ajutor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material, moral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spiritual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tinerilor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adulți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care au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absolvit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una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programele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rezidențiale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Acest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program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poate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fi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considerat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continuare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programului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rezidențial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0" lvl="0" indent="0">
              <a:lnSpc>
                <a:spcPts val="4989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Scopul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Programului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Re/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integrarea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profesională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tinerilor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adulți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timp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unii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beneficiari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continuă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studiile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alții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angajează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cîmpul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muncii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00549" y="5143500"/>
            <a:ext cx="5319661" cy="4018315"/>
            <a:chOff x="0" y="0"/>
            <a:chExt cx="7092881" cy="535775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5882" r="5882"/>
            <a:stretch>
              <a:fillRect/>
            </a:stretch>
          </p:blipFill>
          <p:spPr>
            <a:xfrm>
              <a:off x="0" y="0"/>
              <a:ext cx="7092881" cy="535775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821630" y="5126246"/>
            <a:ext cx="6971562" cy="4018315"/>
            <a:chOff x="0" y="0"/>
            <a:chExt cx="9295416" cy="535775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8960" b="8960"/>
            <a:stretch>
              <a:fillRect/>
            </a:stretch>
          </p:blipFill>
          <p:spPr>
            <a:xfrm>
              <a:off x="0" y="0"/>
              <a:ext cx="9295416" cy="535775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2993739" y="5113546"/>
            <a:ext cx="5319661" cy="4018315"/>
            <a:chOff x="0" y="0"/>
            <a:chExt cx="7092881" cy="53577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5882" r="5882"/>
            <a:stretch>
              <a:fillRect/>
            </a:stretch>
          </p:blipFill>
          <p:spPr>
            <a:xfrm>
              <a:off x="0" y="0"/>
              <a:ext cx="7092881" cy="535775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89931">
            <a:off x="14956473" y="2178653"/>
            <a:ext cx="2925249" cy="41148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087071" y="5143500"/>
            <a:ext cx="8095901" cy="4553888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50" b="-9250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52563" y="5934702"/>
            <a:ext cx="6779147" cy="4363266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1795" b="-1795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08947" y="147321"/>
            <a:ext cx="3858254" cy="5787381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t="-12" b="-1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181600" y="462547"/>
            <a:ext cx="10184697" cy="299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2800" dirty="0">
                <a:solidFill>
                  <a:srgbClr val="303926"/>
                </a:solidFill>
                <a:latin typeface="Arimo Bold"/>
              </a:rPr>
              <a:t> </a:t>
            </a:r>
          </a:p>
          <a:p>
            <a:pPr>
              <a:lnSpc>
                <a:spcPts val="4759"/>
              </a:lnSpc>
            </a:pP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Program </a:t>
            </a:r>
            <a:r>
              <a:rPr lang="en-US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nerezidențial</a:t>
            </a: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Sponsorizare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dupa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Graduare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un program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nerezindential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creat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in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cadrulAsociației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Obștești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“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Speranță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Caritate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”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a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acorda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ajutor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material, moral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spiritual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adolescenților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familii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social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vulnerabile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aflați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situații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dificultate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Programul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Sponsorizare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dupa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Graduare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nu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oferă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cazare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restul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serviciilor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acordate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sunt la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fel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ca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rezidențiale</a:t>
            </a:r>
            <a:r>
              <a:rPr lang="en-US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060686" y="265401"/>
            <a:ext cx="11652275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400" b="1" spc="259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STATISTICA DEPARTAMENTULUI PROGRAME DE TRANZIȚIE: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9334500"/>
            <a:ext cx="6096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dirty="0">
                <a:solidFill>
                  <a:srgbClr val="303926"/>
                </a:solidFill>
                <a:latin typeface="Abril Fatface Bold"/>
              </a:rPr>
              <a:t> </a:t>
            </a:r>
            <a:r>
              <a:rPr lang="en-US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Numărul</a:t>
            </a: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beneficiarilor</a:t>
            </a: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program – 61 </a:t>
            </a:r>
          </a:p>
          <a:p>
            <a:pPr>
              <a:lnSpc>
                <a:spcPts val="2990"/>
              </a:lnSpc>
            </a:pP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Numărul</a:t>
            </a: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beneficiarilor</a:t>
            </a: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care au </a:t>
            </a:r>
            <a:r>
              <a:rPr lang="en-US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absolvit</a:t>
            </a:r>
            <a:r>
              <a:rPr lang="en-US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- 22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EE21E05A-E1D5-911B-09A4-34BF215CC0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910011"/>
              </p:ext>
            </p:extLst>
          </p:nvPr>
        </p:nvGraphicFramePr>
        <p:xfrm>
          <a:off x="1676400" y="952500"/>
          <a:ext cx="13944600" cy="838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1247" y="1911785"/>
            <a:ext cx="3924864" cy="4838403"/>
            <a:chOff x="0" y="0"/>
            <a:chExt cx="5233152" cy="64512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966" r="22966"/>
            <a:stretch>
              <a:fillRect/>
            </a:stretch>
          </p:blipFill>
          <p:spPr>
            <a:xfrm>
              <a:off x="0" y="0"/>
              <a:ext cx="5233152" cy="645120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147185" y="1911785"/>
            <a:ext cx="3653307" cy="4838403"/>
            <a:chOff x="0" y="0"/>
            <a:chExt cx="4871076" cy="645120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5986" r="23688"/>
            <a:stretch>
              <a:fillRect/>
            </a:stretch>
          </p:blipFill>
          <p:spPr>
            <a:xfrm>
              <a:off x="0" y="0"/>
              <a:ext cx="4871076" cy="645120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781567" y="1911785"/>
            <a:ext cx="3678083" cy="4838403"/>
            <a:chOff x="0" y="0"/>
            <a:chExt cx="4904111" cy="645120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8491" b="3831"/>
            <a:stretch>
              <a:fillRect/>
            </a:stretch>
          </p:blipFill>
          <p:spPr>
            <a:xfrm>
              <a:off x="0" y="0"/>
              <a:ext cx="4904111" cy="645120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3882817" y="1911785"/>
            <a:ext cx="4171679" cy="4838403"/>
            <a:chOff x="0" y="0"/>
            <a:chExt cx="5562239" cy="645120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7667" r="17667"/>
            <a:stretch>
              <a:fillRect/>
            </a:stretch>
          </p:blipFill>
          <p:spPr>
            <a:xfrm>
              <a:off x="0" y="0"/>
              <a:ext cx="5562239" cy="6451204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2326" y="7318120"/>
            <a:ext cx="4509897" cy="10508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60956" y="7372926"/>
            <a:ext cx="4274679" cy="996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723949" y="7388816"/>
            <a:ext cx="3678083" cy="8569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32518" y="7291260"/>
            <a:ext cx="4274676" cy="9960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12018" y="7371542"/>
            <a:ext cx="3332262" cy="94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Trăining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-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psihologul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569043" y="7341724"/>
            <a:ext cx="1987897" cy="94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Întâlniri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lunare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08129" y="7359454"/>
            <a:ext cx="3731419" cy="142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Trăining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-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voluntari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  <a:p>
            <a:pPr marL="0" lvl="0" indent="0" algn="ctr">
              <a:lnSpc>
                <a:spcPts val="3755"/>
              </a:lnSpc>
              <a:spcBef>
                <a:spcPct val="0"/>
              </a:spcBef>
            </a:pPr>
            <a:endParaRPr lang="en-US" sz="2503" dirty="0">
              <a:solidFill>
                <a:srgbClr val="000000"/>
              </a:solidFill>
              <a:latin typeface="Assistant Regular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46646" y="7380342"/>
            <a:ext cx="1929408" cy="94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Limba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engleză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9E453B5-DDAB-833F-B6E7-931ACCAD950A}"/>
              </a:ext>
            </a:extLst>
          </p:cNvPr>
          <p:cNvSpPr txBox="1"/>
          <p:nvPr/>
        </p:nvSpPr>
        <p:spPr>
          <a:xfrm>
            <a:off x="6153931" y="266700"/>
            <a:ext cx="598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﻿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Activități</a:t>
            </a:r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promovate</a:t>
            </a:r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cadrul</a:t>
            </a:r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Asociației</a:t>
            </a:r>
            <a:endParaRPr lang="en-US" sz="2400" b="1" dirty="0">
              <a:latin typeface="Arial Hebrew Scholar" pitchFamily="2" charset="-79"/>
              <a:cs typeface="Arial Hebrew Scholar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8629" y="1911785"/>
            <a:ext cx="6358592" cy="4838403"/>
            <a:chOff x="0" y="0"/>
            <a:chExt cx="8478123" cy="64512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038" r="13038"/>
            <a:stretch>
              <a:fillRect/>
            </a:stretch>
          </p:blipFill>
          <p:spPr>
            <a:xfrm>
              <a:off x="0" y="0"/>
              <a:ext cx="8478123" cy="645120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45547" y="1911785"/>
            <a:ext cx="5856401" cy="4838403"/>
            <a:chOff x="0" y="0"/>
            <a:chExt cx="7808535" cy="645120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9653" r="9653"/>
            <a:stretch>
              <a:fillRect/>
            </a:stretch>
          </p:blipFill>
          <p:spPr>
            <a:xfrm>
              <a:off x="0" y="0"/>
              <a:ext cx="7808535" cy="645120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97730" y="8166367"/>
            <a:ext cx="5240389" cy="12210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914" y="8123892"/>
            <a:ext cx="5561356" cy="12957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30" r="130"/>
          <a:stretch>
            <a:fillRect/>
          </a:stretch>
        </p:blipFill>
        <p:spPr>
          <a:xfrm rot="9808039">
            <a:off x="15022633" y="6960309"/>
            <a:ext cx="1367305" cy="13217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956134" y="8352948"/>
            <a:ext cx="4435227" cy="94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Trăining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-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asistenta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medicală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08371" y="8342942"/>
            <a:ext cx="4143821" cy="94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Trăining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-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asistenta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socială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130" r="130"/>
          <a:stretch>
            <a:fillRect/>
          </a:stretch>
        </p:blipFill>
        <p:spPr>
          <a:xfrm rot="-10015107" flipH="1">
            <a:off x="1614078" y="6887774"/>
            <a:ext cx="1367305" cy="1321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FB7BA5-B6BF-E2DC-9907-3045175A76D2}"/>
              </a:ext>
            </a:extLst>
          </p:cNvPr>
          <p:cNvSpPr txBox="1"/>
          <p:nvPr/>
        </p:nvSpPr>
        <p:spPr>
          <a:xfrm>
            <a:off x="6112384" y="307248"/>
            <a:ext cx="6063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﻿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Activități</a:t>
            </a:r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promovate</a:t>
            </a:r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cadrul</a:t>
            </a:r>
            <a:r>
              <a:rPr lang="en-US" sz="24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latin typeface="Arial Hebrew Scholar" pitchFamily="2" charset="-79"/>
                <a:cs typeface="Arial Hebrew Scholar" pitchFamily="2" charset="-79"/>
              </a:rPr>
              <a:t>Asociației</a:t>
            </a:r>
            <a:endParaRPr lang="en-US" sz="2400" b="1" dirty="0">
              <a:latin typeface="Arial Hebrew Scholar" pitchFamily="2" charset="-79"/>
              <a:cs typeface="Arial Hebrew Scholar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646" y="1287534"/>
            <a:ext cx="4088878" cy="3673241"/>
            <a:chOff x="0" y="0"/>
            <a:chExt cx="5451837" cy="489765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470" r="8470"/>
            <a:stretch>
              <a:fillRect/>
            </a:stretch>
          </p:blipFill>
          <p:spPr>
            <a:xfrm>
              <a:off x="0" y="0"/>
              <a:ext cx="5451837" cy="489765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52646" y="6607770"/>
            <a:ext cx="4088878" cy="3361514"/>
            <a:chOff x="0" y="0"/>
            <a:chExt cx="5451837" cy="448201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4307" r="4307"/>
            <a:stretch>
              <a:fillRect/>
            </a:stretch>
          </p:blipFill>
          <p:spPr>
            <a:xfrm>
              <a:off x="0" y="0"/>
              <a:ext cx="5451837" cy="448201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892219" y="1287534"/>
            <a:ext cx="4251781" cy="3673241"/>
            <a:chOff x="0" y="0"/>
            <a:chExt cx="5669042" cy="489765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6593" r="6593"/>
            <a:stretch>
              <a:fillRect/>
            </a:stretch>
          </p:blipFill>
          <p:spPr>
            <a:xfrm>
              <a:off x="0" y="0"/>
              <a:ext cx="5669042" cy="4897655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892219" y="6607770"/>
            <a:ext cx="4306422" cy="3361514"/>
            <a:chOff x="0" y="0"/>
            <a:chExt cx="5741896" cy="448201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958" r="1958"/>
            <a:stretch>
              <a:fillRect/>
            </a:stretch>
          </p:blipFill>
          <p:spPr>
            <a:xfrm>
              <a:off x="0" y="0"/>
              <a:ext cx="5741896" cy="448201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846341" y="1287534"/>
            <a:ext cx="3913431" cy="3673241"/>
            <a:chOff x="0" y="0"/>
            <a:chExt cx="5217908" cy="489765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10047" r="10047"/>
            <a:stretch>
              <a:fillRect/>
            </a:stretch>
          </p:blipFill>
          <p:spPr>
            <a:xfrm>
              <a:off x="0" y="0"/>
              <a:ext cx="5217908" cy="489765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9846341" y="6607770"/>
            <a:ext cx="3913431" cy="3361514"/>
            <a:chOff x="0" y="0"/>
            <a:chExt cx="5217908" cy="448201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6342" r="6342"/>
            <a:stretch>
              <a:fillRect/>
            </a:stretch>
          </p:blipFill>
          <p:spPr>
            <a:xfrm>
              <a:off x="0" y="0"/>
              <a:ext cx="5217908" cy="448201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4407472" y="1287534"/>
            <a:ext cx="3623973" cy="3673241"/>
            <a:chOff x="0" y="0"/>
            <a:chExt cx="4831964" cy="489765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/>
            <a:srcRect l="13002" r="13002"/>
            <a:stretch>
              <a:fillRect/>
            </a:stretch>
          </p:blipFill>
          <p:spPr>
            <a:xfrm>
              <a:off x="0" y="0"/>
              <a:ext cx="4831964" cy="489765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4407472" y="6607770"/>
            <a:ext cx="3623973" cy="3361514"/>
            <a:chOff x="0" y="0"/>
            <a:chExt cx="4831964" cy="448201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 t="15215" b="15215"/>
            <a:stretch>
              <a:fillRect/>
            </a:stretch>
          </p:blipFill>
          <p:spPr>
            <a:xfrm>
              <a:off x="0" y="0"/>
              <a:ext cx="4831964" cy="4482019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811747" y="5283288"/>
            <a:ext cx="666765" cy="10019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6712047" y="5283288"/>
            <a:ext cx="666765" cy="100197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1607912" y="5283288"/>
            <a:ext cx="666765" cy="100197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5886076" y="5283288"/>
            <a:ext cx="666765" cy="100197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145130" y="262492"/>
            <a:ext cx="13997740" cy="44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Proiecte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renovare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efectuate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cadrul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Departamentului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Tranziție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8284837" y="2861365"/>
            <a:ext cx="1155873" cy="122314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74863" y="1028700"/>
            <a:ext cx="7029572" cy="3954085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5760" b="-1276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396675" y="5825799"/>
            <a:ext cx="4155344" cy="415532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18" r="-25018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68918" y="6326116"/>
            <a:ext cx="6108082" cy="3208072"/>
            <a:chOff x="-161290" y="232410"/>
            <a:chExt cx="12611100" cy="5787390"/>
          </a:xfrm>
        </p:grpSpPr>
        <p:sp>
          <p:nvSpPr>
            <p:cNvPr id="9" name="Freeform 9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5"/>
              <a:stretch>
                <a:fillRect l="1327" t="-18960" r="-1327" b="-2337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958066" y="294666"/>
            <a:ext cx="4371867" cy="467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400" b="1" u="sng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Departament</a:t>
            </a:r>
            <a:r>
              <a:rPr lang="en-US" sz="2400" b="1" u="sng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Proiecte</a:t>
            </a:r>
            <a:r>
              <a:rPr lang="en-US" sz="2400" b="1" u="sng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sociale</a:t>
            </a:r>
            <a:r>
              <a:rPr lang="en-US" sz="2400" b="1" u="sng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8918" y="1605116"/>
            <a:ext cx="8176922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latin typeface="Arial Hebrew Scholar" pitchFamily="2" charset="-79"/>
                <a:cs typeface="Arial Hebrew Scholar" pitchFamily="2" charset="-79"/>
              </a:rPr>
              <a:t>Program de </a:t>
            </a:r>
            <a:r>
              <a:rPr lang="en-US" b="1" dirty="0" err="1">
                <a:latin typeface="Arial Hebrew Scholar" pitchFamily="2" charset="-79"/>
                <a:cs typeface="Arial Hebrew Scholar" pitchFamily="2" charset="-79"/>
              </a:rPr>
              <a:t>acordare</a:t>
            </a:r>
            <a:r>
              <a:rPr lang="en-US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latin typeface="Arial Hebrew Scholar" pitchFamily="2" charset="-79"/>
                <a:cs typeface="Arial Hebrew Scholar" pitchFamily="2" charset="-79"/>
              </a:rPr>
              <a:t>ajutorului</a:t>
            </a:r>
            <a:r>
              <a:rPr lang="en-US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latin typeface="Arial Hebrew Scholar" pitchFamily="2" charset="-79"/>
                <a:cs typeface="Arial Hebrew Scholar" pitchFamily="2" charset="-79"/>
              </a:rPr>
              <a:t>copiilor</a:t>
            </a:r>
            <a:r>
              <a:rPr lang="en-US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latin typeface="Arial Hebrew Scholar" pitchFamily="2" charset="-79"/>
                <a:cs typeface="Arial Hebrew Scholar" pitchFamily="2" charset="-79"/>
              </a:rPr>
              <a:t>vulnerabil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un program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copii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care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provin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familii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social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vulnerabile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localitățile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unde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își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desfășoară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activitatea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Asociația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Asociația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oferă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beneficiarilor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acest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program: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haine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încălțăminte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sz="28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produse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igienice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sz="28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rechizite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școlare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endParaRPr lang="en-US" sz="28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gustări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. </a:t>
            </a:r>
            <a:endParaRPr lang="en-US" sz="2800" dirty="0">
              <a:latin typeface="Arial Hebrew Scholar" pitchFamily="2" charset="-79"/>
              <a:cs typeface="Arial Hebrew Scholar" pitchFamily="2" charset="-79"/>
            </a:endParaRPr>
          </a:p>
          <a:p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La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fel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scopurile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programului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sunt: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promovarea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lectiilor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sz="28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trainingurilor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sz="28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sărbatorilor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sz="28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taberelor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vara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endParaRPr lang="en-US" sz="2800" dirty="0">
              <a:latin typeface="Arial Hebrew Scholar" pitchFamily="2" charset="-79"/>
              <a:cs typeface="Arial Hebrew Scholar" pitchFamily="2" charset="-79"/>
            </a:endParaRPr>
          </a:p>
          <a:p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Cu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scopul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propagării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valorilor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creștine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înzestrării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deprinderi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dirty="0" err="1">
                <a:latin typeface="Arial Hebrew Scholar" pitchFamily="2" charset="-79"/>
                <a:cs typeface="Arial Hebrew Scholar" pitchFamily="2" charset="-79"/>
              </a:rPr>
              <a:t>viață</a:t>
            </a:r>
            <a:r>
              <a:rPr lang="en-US" dirty="0"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t="19963" b="19963"/>
          <a:stretch>
            <a:fillRect/>
          </a:stretch>
        </p:blipFill>
        <p:spPr>
          <a:xfrm>
            <a:off x="12471694" y="5787699"/>
            <a:ext cx="4949644" cy="446119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964" r="7346"/>
          <a:stretch>
            <a:fillRect/>
          </a:stretch>
        </p:blipFill>
        <p:spPr>
          <a:xfrm>
            <a:off x="557654" y="443634"/>
            <a:ext cx="8237354" cy="48274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6823"/>
          <a:stretch>
            <a:fillRect/>
          </a:stretch>
        </p:blipFill>
        <p:spPr>
          <a:xfrm>
            <a:off x="9961275" y="5271131"/>
            <a:ext cx="7898649" cy="46798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44386">
            <a:off x="12833369" y="3452715"/>
            <a:ext cx="885044" cy="11879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865391" y="1313574"/>
            <a:ext cx="7855267" cy="1797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1"/>
              </a:lnSpc>
            </a:pP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• </a:t>
            </a:r>
            <a:r>
              <a:rPr lang="en-US" b="1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 de </a:t>
            </a:r>
            <a:r>
              <a:rPr lang="en-US" b="1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lucru</a:t>
            </a:r>
            <a:r>
              <a:rPr lang="en-US" b="1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b="1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copii</a:t>
            </a:r>
            <a:r>
              <a:rPr lang="en-US" b="1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b="1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nevoi</a:t>
            </a:r>
            <a:r>
              <a:rPr lang="en-US" b="1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speciale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are ca scop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aprovizionarea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copiilor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nevoi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speciale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medicamente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echipament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medical,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scutece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etc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îmbunătățirea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pc="-33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vieții</a:t>
            </a:r>
            <a:r>
              <a:rPr lang="en-US" spc="-33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lor.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1784" y="7048500"/>
            <a:ext cx="8602216" cy="218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3"/>
              </a:lnSpc>
            </a:pP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• 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 de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acordarea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ajutorului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familiilor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social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vulnerabile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are ca scop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susținerea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temporară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familiilor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care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trec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prin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dificultăți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prin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acordarea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lor lunar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ajutorului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forma de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produse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alimentare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Situația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fiecărei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familii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revizuită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o data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șase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luni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809" y="5578526"/>
            <a:ext cx="885044" cy="1187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59048" y="372305"/>
            <a:ext cx="594771" cy="5915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947" t="95" b="95"/>
          <a:stretch>
            <a:fillRect/>
          </a:stretch>
        </p:blipFill>
        <p:spPr>
          <a:xfrm>
            <a:off x="0" y="2562611"/>
            <a:ext cx="9144000" cy="622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1947" t="95" b="95"/>
          <a:stretch>
            <a:fillRect/>
          </a:stretch>
        </p:blipFill>
        <p:spPr>
          <a:xfrm>
            <a:off x="9144000" y="2562611"/>
            <a:ext cx="9144000" cy="62257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57907" y="437173"/>
            <a:ext cx="7001141" cy="461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Statistica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Departamentului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Proiecte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Sociale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98851" y="266700"/>
            <a:ext cx="5690295" cy="461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Activități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organizate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timpul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anului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9855" y="7578148"/>
            <a:ext cx="43936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Baby shower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traducător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Alina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Platenco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47187" y="7578148"/>
            <a:ext cx="4393625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Sărbătoarea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înainte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căsătorie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traducătoarea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Daniela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Plăcinta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834466" y="7544271"/>
            <a:ext cx="43936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Baby Shower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traducătoarea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Marina Avram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76838" y="2058684"/>
            <a:ext cx="5319661" cy="4618393"/>
            <a:chOff x="0" y="0"/>
            <a:chExt cx="7092881" cy="615785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17985" r="5244"/>
            <a:stretch>
              <a:fillRect/>
            </a:stretch>
          </p:blipFill>
          <p:spPr>
            <a:xfrm>
              <a:off x="0" y="0"/>
              <a:ext cx="7092881" cy="615785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6435626" y="2058684"/>
            <a:ext cx="5424658" cy="4618393"/>
            <a:chOff x="0" y="0"/>
            <a:chExt cx="7232877" cy="615785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10856" r="10856"/>
            <a:stretch>
              <a:fillRect/>
            </a:stretch>
          </p:blipFill>
          <p:spPr>
            <a:xfrm>
              <a:off x="0" y="0"/>
              <a:ext cx="7232877" cy="615785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1431656" y="2058684"/>
            <a:ext cx="7199246" cy="4618393"/>
            <a:chOff x="0" y="0"/>
            <a:chExt cx="9598994" cy="615785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17924" b="17924"/>
            <a:stretch>
              <a:fillRect/>
            </a:stretch>
          </p:blipFill>
          <p:spPr>
            <a:xfrm>
              <a:off x="0" y="0"/>
              <a:ext cx="9598994" cy="615785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9000"/>
          </a:blip>
          <a:srcRect/>
          <a:stretch>
            <a:fillRect/>
          </a:stretch>
        </p:blipFill>
        <p:spPr>
          <a:xfrm rot="-5400000">
            <a:off x="5958726" y="1313388"/>
            <a:ext cx="2401274" cy="1620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12791" y="4520821"/>
            <a:ext cx="2057259" cy="4011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8584" y="553567"/>
            <a:ext cx="5784208" cy="2328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6"/>
              </a:lnSpc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A.O. “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Speranță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Caritate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o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obștească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neguvernamentală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apolitică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nonprofit. </a:t>
            </a:r>
          </a:p>
          <a:p>
            <a:pPr>
              <a:lnSpc>
                <a:spcPts val="3196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Scopurile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Asociației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constau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contribuirea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la:</a:t>
            </a:r>
          </a:p>
          <a:p>
            <a:pPr marL="0" lvl="0" indent="0" algn="l">
              <a:lnSpc>
                <a:spcPts val="1998"/>
              </a:lnSpc>
              <a:spcBef>
                <a:spcPct val="0"/>
              </a:spcBef>
            </a:pPr>
            <a:endParaRPr lang="en-US" sz="2664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60927" y="716410"/>
            <a:ext cx="8352502" cy="77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9"/>
              </a:lnSpc>
            </a:pP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·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Îmbunătățirea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vieții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copiilor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orfani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abandonați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nevoiași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precum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altor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persoane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defavorizate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;</a:t>
            </a:r>
          </a:p>
          <a:p>
            <a:pPr marL="0" lvl="0" indent="0" algn="l">
              <a:lnSpc>
                <a:spcPts val="2079"/>
              </a:lnSpc>
              <a:spcBef>
                <a:spcPct val="0"/>
              </a:spcBef>
            </a:pPr>
            <a:endParaRPr lang="en-US" sz="1386" spc="138" dirty="0">
              <a:solidFill>
                <a:srgbClr val="000000"/>
              </a:solidFill>
              <a:latin typeface="RoxboroughCF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60927" y="1845423"/>
            <a:ext cx="8352502" cy="50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9"/>
              </a:lnSpc>
            </a:pP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·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Asistența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socială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educația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moral-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spirituală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;</a:t>
            </a:r>
          </a:p>
          <a:p>
            <a:pPr marL="0" lvl="0" indent="0" algn="l">
              <a:lnSpc>
                <a:spcPts val="2079"/>
              </a:lnSpc>
              <a:spcBef>
                <a:spcPct val="0"/>
              </a:spcBef>
            </a:pPr>
            <a:endParaRPr lang="en-US" sz="1386" spc="138" dirty="0">
              <a:solidFill>
                <a:srgbClr val="000000"/>
              </a:solidFill>
              <a:latin typeface="RoxboroughCF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60927" y="2726063"/>
            <a:ext cx="835250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·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Propagarea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valorilor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religiei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creștine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valorificarea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influenței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pozitive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acesteea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societate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8584" y="5936205"/>
            <a:ext cx="6630779" cy="174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4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a-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realiza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scopurile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desfășoară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următoarele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activități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</a:p>
          <a:p>
            <a:pPr>
              <a:lnSpc>
                <a:spcPts val="3664"/>
              </a:lnSpc>
            </a:pPr>
            <a:endParaRPr lang="en-US" sz="3054" dirty="0">
              <a:solidFill>
                <a:srgbClr val="000000"/>
              </a:solidFill>
              <a:latin typeface="Montserrat Semi-Bold"/>
            </a:endParaRPr>
          </a:p>
          <a:p>
            <a:pPr marL="0" lvl="0" indent="0" algn="l">
              <a:lnSpc>
                <a:spcPts val="2290"/>
              </a:lnSpc>
              <a:spcBef>
                <a:spcPct val="0"/>
              </a:spcBef>
            </a:pPr>
            <a:endParaRPr lang="en-US" sz="3054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24785" y="4473196"/>
            <a:ext cx="8352502" cy="104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9"/>
              </a:lnSpc>
            </a:pP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·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Deschiderea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întreținerea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caselor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tranziție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tinerii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orfani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abandonați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nevoiași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precum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personae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defavorizate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care au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terminat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ciclul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gimnazial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continua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studii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specialitate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;</a:t>
            </a:r>
          </a:p>
          <a:p>
            <a:pPr marL="0" lvl="0" indent="0" algn="l">
              <a:lnSpc>
                <a:spcPts val="2079"/>
              </a:lnSpc>
              <a:spcBef>
                <a:spcPct val="0"/>
              </a:spcBef>
            </a:pPr>
            <a:endParaRPr lang="en-US" sz="1386" spc="138" dirty="0">
              <a:solidFill>
                <a:srgbClr val="000000"/>
              </a:solidFill>
              <a:latin typeface="RoxboroughC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424785" y="5888580"/>
            <a:ext cx="8352502" cy="104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9"/>
              </a:lnSpc>
            </a:pP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·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Ajutorul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copiiilor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orfani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abandonați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nevoiași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precum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pături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socialmente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vulnerabile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îmbrăcăminte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încălțăminte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rechizite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școlare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produse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igienice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etc.;</a:t>
            </a:r>
          </a:p>
          <a:p>
            <a:pPr marL="0" lvl="0" indent="0" algn="l">
              <a:lnSpc>
                <a:spcPts val="2079"/>
              </a:lnSpc>
              <a:spcBef>
                <a:spcPct val="0"/>
              </a:spcBef>
            </a:pPr>
            <a:endParaRPr lang="en-US" sz="1386" spc="138" dirty="0">
              <a:solidFill>
                <a:srgbClr val="000000"/>
              </a:solidFill>
              <a:latin typeface="RoxboroughCF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424785" y="7054970"/>
            <a:ext cx="8352502" cy="125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·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Organizarea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promovarea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taberelor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vară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copii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formarea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deprinderilor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viață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esențiale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consiliere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grup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individuale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îndrumare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spirituală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activități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religioase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formare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profesională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informații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anti-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trafic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formare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40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profesională</a:t>
            </a:r>
            <a:r>
              <a:rPr lang="en-US" sz="1600" spc="14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etc.;</a:t>
            </a:r>
          </a:p>
          <a:p>
            <a:pPr>
              <a:lnSpc>
                <a:spcPts val="1960"/>
              </a:lnSpc>
              <a:spcBef>
                <a:spcPct val="0"/>
              </a:spcBef>
            </a:pPr>
            <a:endParaRPr lang="en-US" sz="1400" spc="140" dirty="0">
              <a:solidFill>
                <a:srgbClr val="000000"/>
              </a:solidFill>
              <a:latin typeface="RoxboroughC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424785" y="8676760"/>
            <a:ext cx="8352502" cy="104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9"/>
              </a:lnSpc>
            </a:pP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·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Colectarea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mijloacelor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necesare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desfășurarea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activităților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filantropice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sponsorizare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distribuirea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ajutoare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umanitare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implementarea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proiectelor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social-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economice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care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vor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contribui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la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dezvoltarea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1600" spc="13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societății</a:t>
            </a:r>
            <a:r>
              <a:rPr lang="en-US" sz="1600" spc="13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;</a:t>
            </a:r>
          </a:p>
          <a:p>
            <a:pPr marL="0" lvl="0" indent="0" algn="l">
              <a:lnSpc>
                <a:spcPts val="2079"/>
              </a:lnSpc>
              <a:spcBef>
                <a:spcPct val="0"/>
              </a:spcBef>
            </a:pPr>
            <a:endParaRPr lang="en-US" sz="1386" spc="138" dirty="0">
              <a:solidFill>
                <a:srgbClr val="000000"/>
              </a:solidFill>
              <a:latin typeface="RoxboroughCF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67526" y="6022985"/>
            <a:ext cx="2057259" cy="4011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67526" y="7178795"/>
            <a:ext cx="2057259" cy="4011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67526" y="8724385"/>
            <a:ext cx="2057259" cy="40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6838" y="2058684"/>
            <a:ext cx="5319661" cy="4018315"/>
            <a:chOff x="0" y="0"/>
            <a:chExt cx="7092881" cy="53577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55" r="355"/>
            <a:stretch>
              <a:fillRect/>
            </a:stretch>
          </p:blipFill>
          <p:spPr>
            <a:xfrm>
              <a:off x="0" y="0"/>
              <a:ext cx="7092881" cy="535775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996538" y="2058684"/>
            <a:ext cx="5863746" cy="4018315"/>
            <a:chOff x="0" y="0"/>
            <a:chExt cx="7818328" cy="535775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370" r="1370"/>
            <a:stretch>
              <a:fillRect/>
            </a:stretch>
          </p:blipFill>
          <p:spPr>
            <a:xfrm>
              <a:off x="0" y="0"/>
              <a:ext cx="7818328" cy="535775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374637" y="2058684"/>
            <a:ext cx="5536525" cy="4018315"/>
            <a:chOff x="0" y="0"/>
            <a:chExt cx="7382033" cy="535775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4083" r="4083"/>
            <a:stretch>
              <a:fillRect/>
            </a:stretch>
          </p:blipFill>
          <p:spPr>
            <a:xfrm>
              <a:off x="0" y="0"/>
              <a:ext cx="7382033" cy="535775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839855" y="7299498"/>
            <a:ext cx="43936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Baby shower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asistentă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social Inna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Voloșenco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31598" y="7299498"/>
            <a:ext cx="4393625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Sărbătoarea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înainte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căsătorie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beneficiara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Galina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Șamurai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46086" y="7309196"/>
            <a:ext cx="43936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Baby shower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asistentă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Jana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Polevaia</a:t>
            </a:r>
            <a:endParaRPr lang="en-US" sz="2400" b="1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E7E97508-D661-1201-5135-AF27ED17AB02}"/>
              </a:ext>
            </a:extLst>
          </p:cNvPr>
          <p:cNvSpPr txBox="1"/>
          <p:nvPr/>
        </p:nvSpPr>
        <p:spPr>
          <a:xfrm>
            <a:off x="6298852" y="387092"/>
            <a:ext cx="5690295" cy="461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5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Activități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organizate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timpul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anului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298" y="3390900"/>
            <a:ext cx="4225120" cy="5038365"/>
            <a:chOff x="0" y="0"/>
            <a:chExt cx="4951109" cy="53577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204" r="19204"/>
            <a:stretch>
              <a:fillRect/>
            </a:stretch>
          </p:blipFill>
          <p:spPr>
            <a:xfrm>
              <a:off x="0" y="0"/>
              <a:ext cx="4951109" cy="535775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318340" y="3390899"/>
            <a:ext cx="3052444" cy="5038365"/>
            <a:chOff x="0" y="0"/>
            <a:chExt cx="3261241" cy="535775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9722" r="29722"/>
            <a:stretch>
              <a:fillRect/>
            </a:stretch>
          </p:blipFill>
          <p:spPr>
            <a:xfrm>
              <a:off x="0" y="0"/>
              <a:ext cx="3261241" cy="535775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370785" y="3390900"/>
            <a:ext cx="2996182" cy="5038365"/>
            <a:chOff x="0" y="0"/>
            <a:chExt cx="3261241" cy="535775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9715" r="29715"/>
            <a:stretch>
              <a:fillRect/>
            </a:stretch>
          </p:blipFill>
          <p:spPr>
            <a:xfrm>
              <a:off x="0" y="0"/>
              <a:ext cx="3261241" cy="535775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0366967" y="3390899"/>
            <a:ext cx="3052444" cy="5038365"/>
            <a:chOff x="0" y="0"/>
            <a:chExt cx="3062310" cy="53577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30952" r="30952"/>
            <a:stretch>
              <a:fillRect/>
            </a:stretch>
          </p:blipFill>
          <p:spPr>
            <a:xfrm>
              <a:off x="0" y="0"/>
              <a:ext cx="3062310" cy="5357753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419411" y="3390898"/>
            <a:ext cx="4366507" cy="5038367"/>
            <a:chOff x="0" y="0"/>
            <a:chExt cx="4823027" cy="535775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20012" r="20012"/>
            <a:stretch>
              <a:fillRect/>
            </a:stretch>
          </p:blipFill>
          <p:spPr>
            <a:xfrm>
              <a:off x="0" y="0"/>
              <a:ext cx="4823027" cy="5357753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2895071" y="942975"/>
            <a:ext cx="13744249" cy="109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5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Au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fost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promovate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3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tabere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vară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localitățile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s.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Rumeanțev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, s.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Andrușul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de sus, s.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Cubolta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număr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total de 156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copii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care au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participat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;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7494" y="4416136"/>
            <a:ext cx="6825639" cy="4018315"/>
            <a:chOff x="0" y="0"/>
            <a:chExt cx="9100852" cy="53577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434" b="4434"/>
            <a:stretch>
              <a:fillRect/>
            </a:stretch>
          </p:blipFill>
          <p:spPr>
            <a:xfrm>
              <a:off x="0" y="0"/>
              <a:ext cx="9100852" cy="535775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62836" y="4416136"/>
            <a:ext cx="5424658" cy="4018315"/>
            <a:chOff x="0" y="0"/>
            <a:chExt cx="7232877" cy="535775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5011" r="5011"/>
            <a:stretch>
              <a:fillRect/>
            </a:stretch>
          </p:blipFill>
          <p:spPr>
            <a:xfrm>
              <a:off x="0" y="0"/>
              <a:ext cx="7232877" cy="535775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613134" y="4416136"/>
            <a:ext cx="5311751" cy="4018315"/>
            <a:chOff x="0" y="0"/>
            <a:chExt cx="7082334" cy="535775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5947" r="5947"/>
            <a:stretch>
              <a:fillRect/>
            </a:stretch>
          </p:blipFill>
          <p:spPr>
            <a:xfrm>
              <a:off x="0" y="0"/>
              <a:ext cx="7082334" cy="535775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573454" y="942975"/>
            <a:ext cx="15141091" cy="109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5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22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beneficiari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au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absolvit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programele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Asociației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luna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iunie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au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fost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organizate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sărbători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mun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Bălți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mun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Chișinău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74785" y="34149"/>
            <a:ext cx="5289772" cy="361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   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Arealul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geografic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activitate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: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711" y="212316"/>
            <a:ext cx="2371641" cy="84438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394698" y="137347"/>
            <a:ext cx="2963161" cy="2963149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5018" b="-250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737600" y="6882970"/>
            <a:ext cx="3255555" cy="325554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767" r="-5268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718320" y="3140310"/>
            <a:ext cx="3279078" cy="3279065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9396" r="-10639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055"/>
          <a:stretch>
            <a:fillRect/>
          </a:stretch>
        </p:blipFill>
        <p:spPr>
          <a:xfrm>
            <a:off x="7066482" y="339993"/>
            <a:ext cx="11221518" cy="104392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5711" y="1524648"/>
            <a:ext cx="8858289" cy="311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Nord</a:t>
            </a: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Raionul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Falesti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- 9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localități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180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copii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Mugureanca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Sarata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Veche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Catranac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Glinjeni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 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Egorovca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Navirnet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Albinet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Risipeni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Raionul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Soroca - 1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localitate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11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copii</a:t>
            </a:r>
            <a:endParaRPr lang="en-US" sz="1440" dirty="0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Raionul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Singerei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- 2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localități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22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copii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Singerei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Belecenii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Vechi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Raionul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Ochinita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- 2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localități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26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copii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Rujnita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Birladeni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Raionul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Glodeni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- 2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localități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19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copii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Glodeni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Sturzovca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Raionul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Riscani-1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localitate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27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copii</a:t>
            </a:r>
            <a:endParaRPr lang="en-US" sz="1440" dirty="0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Raionul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Drochia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- 2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localități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4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copii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Maramonovca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Pelenia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Raionul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Donduseni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- 1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localitate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Arionesti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algn="just">
              <a:lnSpc>
                <a:spcPts val="2088"/>
              </a:lnSpc>
            </a:pPr>
            <a:r>
              <a:rPr lang="en-US" sz="1440" dirty="0">
                <a:solidFill>
                  <a:srgbClr val="000000"/>
                </a:solidFill>
                <a:latin typeface="Arimo"/>
              </a:rPr>
              <a:t>- Balti - 1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localitate</a:t>
            </a:r>
            <a:r>
              <a:rPr lang="en-US" sz="1440" dirty="0">
                <a:solidFill>
                  <a:srgbClr val="000000"/>
                </a:solidFill>
                <a:latin typeface="Arimo"/>
              </a:rPr>
              <a:t>, 7 </a:t>
            </a:r>
            <a:r>
              <a:rPr lang="en-US" sz="1440" dirty="0" err="1">
                <a:solidFill>
                  <a:srgbClr val="000000"/>
                </a:solidFill>
                <a:latin typeface="Arimo"/>
              </a:rPr>
              <a:t>copii</a:t>
            </a:r>
            <a:endParaRPr lang="en-US" sz="1440" dirty="0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2360"/>
              </a:lnSpc>
            </a:pPr>
            <a:endParaRPr lang="en-US" sz="144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5711" y="4944505"/>
            <a:ext cx="10351722" cy="148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8"/>
              </a:lnSpc>
            </a:pPr>
            <a:r>
              <a:rPr lang="en-US" sz="1440">
                <a:solidFill>
                  <a:srgbClr val="000000"/>
                </a:solidFill>
                <a:latin typeface="Arimo"/>
              </a:rPr>
              <a:t>Centru</a:t>
            </a:r>
          </a:p>
          <a:p>
            <a:pPr>
              <a:lnSpc>
                <a:spcPts val="1952"/>
              </a:lnSpc>
            </a:pPr>
            <a:r>
              <a:rPr lang="en-US" sz="1346">
                <a:solidFill>
                  <a:srgbClr val="000000"/>
                </a:solidFill>
                <a:latin typeface="Arimo"/>
              </a:rPr>
              <a:t>- Raionul Chișinău - 3 locatăți, 16 copii (Ciorescu, Stauceni, Chisinau)</a:t>
            </a:r>
          </a:p>
          <a:p>
            <a:pPr>
              <a:lnSpc>
                <a:spcPts val="1952"/>
              </a:lnSpc>
            </a:pPr>
            <a:r>
              <a:rPr lang="en-US" sz="1346">
                <a:solidFill>
                  <a:srgbClr val="000000"/>
                </a:solidFill>
                <a:latin typeface="Arimo"/>
              </a:rPr>
              <a:t>- Raionul Orhei - 8 locatăți, 108 copii (Jora de Mijloc, Jora de Sus, Jora de Jos, Lopatna, Mirzasti, Mirzaci, Bulaesti)</a:t>
            </a:r>
          </a:p>
          <a:p>
            <a:pPr>
              <a:lnSpc>
                <a:spcPts val="1952"/>
              </a:lnSpc>
            </a:pPr>
            <a:r>
              <a:rPr lang="en-US" sz="1346">
                <a:solidFill>
                  <a:srgbClr val="000000"/>
                </a:solidFill>
                <a:latin typeface="Arimo"/>
              </a:rPr>
              <a:t>- Raionul Hîncești - 5 locatăți, 138 copii (Hîncești, Cărpineni, Horjaști, Crașnoarmeiscoe, Tălăești)</a:t>
            </a:r>
          </a:p>
          <a:p>
            <a:pPr>
              <a:lnSpc>
                <a:spcPts val="1952"/>
              </a:lnSpc>
            </a:pPr>
            <a:r>
              <a:rPr lang="en-US" sz="1346">
                <a:solidFill>
                  <a:srgbClr val="000000"/>
                </a:solidFill>
                <a:latin typeface="Arimo"/>
              </a:rPr>
              <a:t>- Raionul laloveni - 2 locatăți, 46 copii (Puhoi, Rezeni)</a:t>
            </a:r>
          </a:p>
          <a:p>
            <a:pPr algn="l">
              <a:lnSpc>
                <a:spcPts val="1952"/>
              </a:lnSpc>
            </a:pPr>
            <a:r>
              <a:rPr lang="en-US" sz="1346">
                <a:solidFill>
                  <a:srgbClr val="000000"/>
                </a:solidFill>
                <a:latin typeface="Arimo"/>
              </a:rPr>
              <a:t>- Raionul Strășeni - 1 localitate, 30 copii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5711" y="6812950"/>
            <a:ext cx="10351722" cy="105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8"/>
              </a:lnSpc>
            </a:pPr>
            <a:r>
              <a:rPr lang="en-US" sz="1440">
                <a:solidFill>
                  <a:srgbClr val="000000"/>
                </a:solidFill>
                <a:latin typeface="Arimo"/>
              </a:rPr>
              <a:t>Sud</a:t>
            </a:r>
          </a:p>
          <a:p>
            <a:pPr>
              <a:lnSpc>
                <a:spcPts val="2088"/>
              </a:lnSpc>
            </a:pPr>
            <a:r>
              <a:rPr lang="en-US" sz="1440">
                <a:solidFill>
                  <a:srgbClr val="000000"/>
                </a:solidFill>
                <a:latin typeface="Arimo"/>
              </a:rPr>
              <a:t>- Raionul Cahul- 7 localități, 164 copii (Rumeantev, Badicul Moldovenesc, Larga Noua, Andrusul de Sus, Moscovei, Lopatica)</a:t>
            </a:r>
          </a:p>
          <a:p>
            <a:pPr algn="just">
              <a:lnSpc>
                <a:spcPts val="2088"/>
              </a:lnSpc>
            </a:pPr>
            <a:r>
              <a:rPr lang="en-US" sz="1440">
                <a:solidFill>
                  <a:srgbClr val="000000"/>
                </a:solidFill>
                <a:latin typeface="Arimo"/>
              </a:rPr>
              <a:t>- Raionul Taraclia - 2 localități (Albota de Jos, Budai)</a:t>
            </a:r>
          </a:p>
          <a:p>
            <a:pPr algn="ctr">
              <a:lnSpc>
                <a:spcPts val="2360"/>
              </a:lnSpc>
            </a:pPr>
            <a:endParaRPr lang="en-US" sz="144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16844" y="7938238"/>
            <a:ext cx="8427156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1500">
                <a:solidFill>
                  <a:srgbClr val="000000"/>
                </a:solidFill>
                <a:latin typeface="Aileron Heavy"/>
              </a:rPr>
              <a:t>Totalul copiilor sponsorizați:</a:t>
            </a:r>
          </a:p>
          <a:p>
            <a:pPr algn="ctr">
              <a:lnSpc>
                <a:spcPts val="2175"/>
              </a:lnSpc>
            </a:pPr>
            <a:r>
              <a:rPr lang="en-US" sz="1500">
                <a:solidFill>
                  <a:srgbClr val="000000"/>
                </a:solidFill>
                <a:latin typeface="Aileron Heavy"/>
              </a:rPr>
              <a:t>791</a:t>
            </a:r>
          </a:p>
          <a:p>
            <a:pPr algn="ctr">
              <a:lnSpc>
                <a:spcPts val="2175"/>
              </a:lnSpc>
            </a:pPr>
            <a:r>
              <a:rPr lang="en-US" sz="1500">
                <a:solidFill>
                  <a:srgbClr val="000000"/>
                </a:solidFill>
                <a:latin typeface="Aileron Heavy"/>
              </a:rPr>
              <a:t>Copii vulnerabili</a:t>
            </a:r>
          </a:p>
          <a:p>
            <a:pPr algn="ctr">
              <a:lnSpc>
                <a:spcPts val="2175"/>
              </a:lnSpc>
            </a:pPr>
            <a:r>
              <a:rPr lang="en-US" sz="1500">
                <a:solidFill>
                  <a:srgbClr val="000000"/>
                </a:solidFill>
                <a:latin typeface="Aileron Heavy"/>
              </a:rPr>
              <a:t>741</a:t>
            </a:r>
          </a:p>
          <a:p>
            <a:pPr algn="ctr">
              <a:lnSpc>
                <a:spcPts val="2175"/>
              </a:lnSpc>
            </a:pPr>
            <a:r>
              <a:rPr lang="en-US" sz="1500">
                <a:solidFill>
                  <a:srgbClr val="000000"/>
                </a:solidFill>
                <a:latin typeface="Aileron Heavy"/>
              </a:rPr>
              <a:t>Nevoi speciale</a:t>
            </a:r>
          </a:p>
          <a:p>
            <a:pPr algn="ctr">
              <a:lnSpc>
                <a:spcPts val="2175"/>
              </a:lnSpc>
            </a:pPr>
            <a:r>
              <a:rPr lang="en-US" sz="1500">
                <a:solidFill>
                  <a:srgbClr val="000000"/>
                </a:solidFill>
                <a:latin typeface="Aileron Heavy"/>
              </a:rPr>
              <a:t>20</a:t>
            </a:r>
          </a:p>
          <a:p>
            <a:pPr algn="ctr">
              <a:lnSpc>
                <a:spcPts val="2175"/>
              </a:lnSpc>
            </a:pPr>
            <a:r>
              <a:rPr lang="en-US" sz="1500">
                <a:solidFill>
                  <a:srgbClr val="000000"/>
                </a:solidFill>
                <a:latin typeface="Aileron Heavy"/>
              </a:rPr>
              <a:t>Nevoi prioritare</a:t>
            </a:r>
          </a:p>
          <a:p>
            <a:pPr algn="ctr">
              <a:lnSpc>
                <a:spcPts val="2175"/>
              </a:lnSpc>
            </a:pPr>
            <a:r>
              <a:rPr lang="en-US" sz="1500">
                <a:solidFill>
                  <a:srgbClr val="000000"/>
                </a:solidFill>
                <a:latin typeface="Aileron Heavy"/>
              </a:rPr>
              <a:t>34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1684" y="3042533"/>
            <a:ext cx="16824632" cy="621576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81522" y="628648"/>
            <a:ext cx="12724956" cy="133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2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mulțumim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mult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dedicarea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care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investiți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in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copii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tineri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Republica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Moldova,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traininguri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posibilități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creștem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împreună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cît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susținere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morală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spirituală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706" r="23429"/>
          <a:stretch>
            <a:fillRect/>
          </a:stretch>
        </p:blipFill>
        <p:spPr>
          <a:xfrm>
            <a:off x="530908" y="151648"/>
            <a:ext cx="9566288" cy="9983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47963" y="7200900"/>
            <a:ext cx="3976976" cy="141594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370879" y="3486905"/>
            <a:ext cx="7917121" cy="3265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3"/>
              </a:lnSpc>
            </a:pP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Datele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contact :</a:t>
            </a:r>
          </a:p>
          <a:p>
            <a:pPr algn="ctr">
              <a:lnSpc>
                <a:spcPts val="3233"/>
              </a:lnSpc>
            </a:pPr>
            <a:endParaRPr lang="en-US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  <a:p>
            <a:pPr algn="ctr">
              <a:lnSpc>
                <a:spcPts val="3233"/>
              </a:lnSpc>
            </a:pP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Sediul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mun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Chișinău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– str.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Pietrarilor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48 </a:t>
            </a:r>
          </a:p>
          <a:p>
            <a:pPr algn="ctr">
              <a:lnSpc>
                <a:spcPts val="3233"/>
              </a:lnSpc>
            </a:pP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Sediul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mun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Bălți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– str.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Alexandru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cel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bun 4</a:t>
            </a:r>
          </a:p>
          <a:p>
            <a:pPr algn="ctr">
              <a:lnSpc>
                <a:spcPts val="3233"/>
              </a:lnSpc>
            </a:pPr>
            <a:endParaRPr lang="en-US" dirty="0">
              <a:solidFill>
                <a:srgbClr val="000000"/>
              </a:solidFill>
              <a:latin typeface="Arial Hebrew Scholar" pitchFamily="2" charset="-79"/>
              <a:cs typeface="Arial Hebrew Scholar" pitchFamily="2" charset="-79"/>
            </a:endParaRPr>
          </a:p>
          <a:p>
            <a:pPr algn="ctr">
              <a:lnSpc>
                <a:spcPts val="3233"/>
              </a:lnSpc>
            </a:pP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Număr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telefon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- 790 25 811</a:t>
            </a:r>
          </a:p>
          <a:p>
            <a:pPr algn="ctr">
              <a:lnSpc>
                <a:spcPts val="3233"/>
              </a:lnSpc>
            </a:pP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Adresa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email – </a:t>
            </a:r>
            <a:r>
              <a:rPr lang="en-US" dirty="0" err="1">
                <a:solidFill>
                  <a:srgbClr val="364B9B"/>
                </a:solidFill>
                <a:latin typeface="Arial Hebrew Scholar" pitchFamily="2" charset="-79"/>
                <a:cs typeface="Arial Hebrew Scholar" pitchFamily="2" charset="-79"/>
              </a:rPr>
              <a:t>speranta_si_caritate@yahoo.com</a:t>
            </a:r>
            <a:endParaRPr lang="en-US" dirty="0">
              <a:solidFill>
                <a:srgbClr val="364B9B"/>
              </a:solidFill>
              <a:latin typeface="Arial Hebrew Scholar" pitchFamily="2" charset="-79"/>
              <a:cs typeface="Arial Hebrew Scholar" pitchFamily="2" charset="-79"/>
            </a:endParaRPr>
          </a:p>
          <a:p>
            <a:pPr marL="0" lvl="0" indent="0" algn="ctr">
              <a:lnSpc>
                <a:spcPts val="3233"/>
              </a:lnSpc>
              <a:spcBef>
                <a:spcPct val="0"/>
              </a:spcBef>
            </a:pPr>
            <a:endParaRPr lang="en-US" sz="2309" dirty="0">
              <a:solidFill>
                <a:srgbClr val="364B9B"/>
              </a:solidFill>
              <a:latin typeface="Assistant Regular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672035"/>
            <a:ext cx="7000610" cy="1345357"/>
            <a:chOff x="0" y="0"/>
            <a:chExt cx="5420212" cy="1041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30392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114349" y="2422656"/>
            <a:ext cx="7000610" cy="1345357"/>
            <a:chOff x="0" y="0"/>
            <a:chExt cx="5420212" cy="10416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30392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099109" y="4198273"/>
            <a:ext cx="7000610" cy="1345357"/>
            <a:chOff x="0" y="0"/>
            <a:chExt cx="5420212" cy="10416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30392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44000" y="6128389"/>
            <a:ext cx="7000610" cy="1345357"/>
            <a:chOff x="0" y="0"/>
            <a:chExt cx="5420212" cy="10416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30392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144000" y="8028094"/>
            <a:ext cx="7000610" cy="1345357"/>
            <a:chOff x="0" y="0"/>
            <a:chExt cx="5420212" cy="10416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30392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81432">
            <a:off x="565102" y="5317505"/>
            <a:ext cx="5599106" cy="746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t="11834"/>
          <a:stretch>
            <a:fillRect/>
          </a:stretch>
        </p:blipFill>
        <p:spPr>
          <a:xfrm>
            <a:off x="705927" y="127115"/>
            <a:ext cx="5129520" cy="30142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5125"/>
          <a:stretch>
            <a:fillRect/>
          </a:stretch>
        </p:blipFill>
        <p:spPr>
          <a:xfrm>
            <a:off x="705926" y="6407633"/>
            <a:ext cx="5129520" cy="360352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377672" y="834724"/>
            <a:ext cx="672204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-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Creșterea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numărului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copii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care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primesc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ajutor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partea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Asociației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;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77672" y="2583794"/>
            <a:ext cx="597614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-Un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număr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mai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mare de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evenimente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promovate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;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77672" y="4382619"/>
            <a:ext cx="597614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-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Conferința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/masa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rotundă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toți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parteneri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;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77672" y="6449772"/>
            <a:ext cx="644348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-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Crearea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noilor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/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departamente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1124347" y="4500382"/>
            <a:ext cx="879006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3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Planuri</a:t>
            </a:r>
            <a:r>
              <a:rPr lang="en-US" sz="32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32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sz="32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32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anul</a:t>
            </a:r>
            <a:r>
              <a:rPr lang="en-US" sz="32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2022 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77672" y="8264755"/>
            <a:ext cx="5976140" cy="85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-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Parteneriate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alte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organizații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binefacere</a:t>
            </a:r>
            <a:r>
              <a:rPr lang="en-US" sz="2400" b="1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, etc.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146789"/>
            <a:ext cx="5649469" cy="5111511"/>
            <a:chOff x="0" y="0"/>
            <a:chExt cx="7532625" cy="68153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158" r="13158"/>
            <a:stretch>
              <a:fillRect/>
            </a:stretch>
          </p:blipFill>
          <p:spPr>
            <a:xfrm>
              <a:off x="0" y="0"/>
              <a:ext cx="7532625" cy="681534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001894" y="4146789"/>
            <a:ext cx="5951178" cy="5111511"/>
            <a:chOff x="0" y="0"/>
            <a:chExt cx="7934904" cy="68153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1200" r="11200"/>
            <a:stretch>
              <a:fillRect/>
            </a:stretch>
          </p:blipFill>
          <p:spPr>
            <a:xfrm>
              <a:off x="0" y="0"/>
              <a:ext cx="7934904" cy="68153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310044" y="4146789"/>
            <a:ext cx="5977956" cy="5111511"/>
            <a:chOff x="0" y="0"/>
            <a:chExt cx="7970608" cy="681534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35360" b="7635"/>
            <a:stretch>
              <a:fillRect/>
            </a:stretch>
          </p:blipFill>
          <p:spPr>
            <a:xfrm>
              <a:off x="0" y="0"/>
              <a:ext cx="7970608" cy="6815349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0" y="904875"/>
            <a:ext cx="18288000" cy="239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A.O. “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Speranță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Caritate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funcționează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conformitate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principale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valori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creștine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expuse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Biblia. Este o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organizație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interconfesională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care nu include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practici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caracteristice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unor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denominații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Toți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lucrătorii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voluntarii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Asociației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trebuie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accepte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practice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valori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creștine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bază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algn="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Montserrat Semi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0" y="1226616"/>
            <a:ext cx="10635516" cy="2812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20"/>
              </a:lnSpc>
            </a:pPr>
            <a:r>
              <a:rPr lang="en-US" dirty="0">
                <a:solidFill>
                  <a:srgbClr val="000000"/>
                </a:solidFill>
                <a:latin typeface="Maharlika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A.O „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Speranță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Caritate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fost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fondată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pe data de 27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iulie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2011 de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către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trei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fondatori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algn="just">
              <a:lnSpc>
                <a:spcPts val="4420"/>
              </a:lnSpc>
            </a:pP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momentul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creării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A.O.”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Speranță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Caritate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conlucra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instituțiile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statale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tip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rezidențial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școli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tip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internat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) din or.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Fălești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or.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Strășeni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s.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Cărpineni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mun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Chișinău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Cu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timpul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organizația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creat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legături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instituții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rezidențiale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: s.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Țarigrad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or.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Drochia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or. Orhei, s.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Costești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ș.a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algn="just">
              <a:lnSpc>
                <a:spcPts val="4759"/>
              </a:lnSpc>
            </a:pPr>
            <a:endParaRPr lang="en-US" sz="2600" dirty="0">
              <a:solidFill>
                <a:srgbClr val="000000"/>
              </a:solidFill>
              <a:latin typeface="Maharlika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3" r="4514" b="23"/>
          <a:stretch>
            <a:fillRect/>
          </a:stretch>
        </p:blipFill>
        <p:spPr>
          <a:xfrm>
            <a:off x="15949" y="190500"/>
            <a:ext cx="6934200" cy="48390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1844"/>
          <a:stretch>
            <a:fillRect/>
          </a:stretch>
        </p:blipFill>
        <p:spPr>
          <a:xfrm rot="-5400000">
            <a:off x="8664183" y="461504"/>
            <a:ext cx="414913" cy="56598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315200" y="190500"/>
            <a:ext cx="106355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Istoricul</a:t>
            </a:r>
            <a:endParaRPr lang="en-US" sz="2400" b="1" dirty="0">
              <a:solidFill>
                <a:srgbClr val="303926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5D2FCF48-87B4-9F8F-52D1-FCF3A2220C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46" b="5246"/>
          <a:stretch>
            <a:fillRect/>
          </a:stretch>
        </p:blipFill>
        <p:spPr>
          <a:xfrm>
            <a:off x="5316" y="5861299"/>
            <a:ext cx="6280684" cy="3665721"/>
          </a:xfrm>
          <a:prstGeom prst="rect">
            <a:avLst/>
          </a:pr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xmlns="" id="{A03E671B-BA99-0305-48DF-AFCB465674EF}"/>
              </a:ext>
            </a:extLst>
          </p:cNvPr>
          <p:cNvGrpSpPr/>
          <p:nvPr/>
        </p:nvGrpSpPr>
        <p:grpSpPr>
          <a:xfrm>
            <a:off x="6307265" y="5861299"/>
            <a:ext cx="6239050" cy="3665721"/>
            <a:chOff x="0" y="0"/>
            <a:chExt cx="8318734" cy="5357753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B0366889-F74A-106B-ACFD-B61291DC3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7062" b="7062"/>
            <a:stretch>
              <a:fillRect/>
            </a:stretch>
          </p:blipFill>
          <p:spPr>
            <a:xfrm>
              <a:off x="0" y="0"/>
              <a:ext cx="8318734" cy="535775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E97E315-7E3A-77AF-9193-3E86970C0A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352" y="5872818"/>
            <a:ext cx="5713332" cy="3665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3" r="20512" b="393"/>
          <a:stretch>
            <a:fillRect/>
          </a:stretch>
        </p:blipFill>
        <p:spPr>
          <a:xfrm>
            <a:off x="10331483" y="0"/>
            <a:ext cx="8213693" cy="102519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6628" y="952500"/>
            <a:ext cx="9254866" cy="341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8"/>
              </a:lnSpc>
            </a:pP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     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Dupa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reforma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care 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avut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loc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Republica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Moldova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privește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desființarea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școlilor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tip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internat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-a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schimbat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metodele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lucru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urma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acestor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schimbări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Asociația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 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început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creeze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legături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centre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plasament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satele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Republică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algn="just">
              <a:lnSpc>
                <a:spcPts val="4478"/>
              </a:lnSpc>
            </a:pPr>
            <a:r>
              <a:rPr lang="en-US" sz="2634" dirty="0">
                <a:solidFill>
                  <a:srgbClr val="000000"/>
                </a:solidFill>
                <a:latin typeface="Maharlika"/>
              </a:rPr>
              <a:t>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CCB6D3-3E67-C88A-C572-152192BBA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8" y="5759122"/>
            <a:ext cx="6553200" cy="4492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2AD009C-EDE6-96A5-F7BA-0E5B16385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35" y="5794126"/>
            <a:ext cx="6362096" cy="4492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7831216" y="6515100"/>
            <a:ext cx="8122444" cy="213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</a:p>
          <a:p>
            <a:pPr>
              <a:lnSpc>
                <a:spcPts val="2800"/>
              </a:lnSpc>
            </a:pP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 la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începutul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înființării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Asociației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s-au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implementat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noi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proiecte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numite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rezidențiale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sau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case de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tranziție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: ”Grace House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Chișinau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 – program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rezidențial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fete care au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absolvit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clasa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9-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respectiv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„Boys2Leaders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Chișinau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”- program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rezidențial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baieți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care au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absolvit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clasa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9-a.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Scopul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acestor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ajuta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pe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beneficiari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să-și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finalizeze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studiile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E7571A6-2A50-4C1D-353F-1C464EAC7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39419"/>
            <a:ext cx="6019800" cy="88589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4701014-3787-0014-3C73-1F958B82E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15" y="777519"/>
            <a:ext cx="8122444" cy="5496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5510" y="7342820"/>
            <a:ext cx="4393625" cy="172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1"/>
              </a:lnSpc>
            </a:pP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2013 a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fost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creat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programul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nerezidențial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„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Sponsorizare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după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Graduare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 la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Chișinău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la </a:t>
            </a:r>
            <a:r>
              <a:rPr lang="en-US" sz="2400" b="1" spc="14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Bălți</a:t>
            </a:r>
            <a:r>
              <a:rPr lang="en-US" sz="2400" b="1" spc="14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79496" y="7311989"/>
            <a:ext cx="4393625" cy="186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4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2015 la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Chișinau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s-a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creat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programul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„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Apartamente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„ care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o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continuare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a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programului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Grace House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Chișinau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Boys2Leaders </a:t>
            </a:r>
            <a:r>
              <a:rPr lang="en-US" sz="2400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Chișinau</a:t>
            </a:r>
            <a:r>
              <a:rPr lang="en-US" sz="2400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03482" y="7314091"/>
            <a:ext cx="4393625" cy="182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400" b="1" spc="4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sz="2400" b="1" spc="4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2017 </a:t>
            </a:r>
            <a:r>
              <a:rPr lang="en-US" sz="2400" b="1" spc="4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spc="4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2018 s-au </a:t>
            </a:r>
            <a:r>
              <a:rPr lang="en-US" sz="2400" b="1" spc="4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înființat</a:t>
            </a:r>
            <a:r>
              <a:rPr lang="en-US" sz="2400" b="1" spc="4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spc="4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încă</a:t>
            </a:r>
            <a:r>
              <a:rPr lang="en-US" sz="2400" b="1" spc="4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2 </a:t>
            </a:r>
            <a:r>
              <a:rPr lang="en-US" sz="2400" b="1" spc="4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sz="2400" b="1" spc="4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: ”Grace House” </a:t>
            </a:r>
            <a:r>
              <a:rPr lang="en-US" sz="2400" b="1" spc="4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Bălți</a:t>
            </a:r>
            <a:r>
              <a:rPr lang="en-US" sz="2400" b="1" spc="4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spc="4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spc="4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„Boys2Leaders” </a:t>
            </a:r>
            <a:r>
              <a:rPr lang="en-US" sz="2400" b="1" spc="48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Bălți</a:t>
            </a:r>
            <a:r>
              <a:rPr lang="en-US" sz="2400" b="1" spc="48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endParaRPr lang="en-US" sz="2100" spc="48" dirty="0">
              <a:solidFill>
                <a:srgbClr val="000000"/>
              </a:solidFill>
              <a:latin typeface="Aileron Heavy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306804" y="2071384"/>
            <a:ext cx="5939011" cy="4018315"/>
            <a:chOff x="0" y="0"/>
            <a:chExt cx="7918682" cy="535775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 t="4893" b="4893"/>
            <a:stretch>
              <a:fillRect/>
            </a:stretch>
          </p:blipFill>
          <p:spPr>
            <a:xfrm>
              <a:off x="0" y="0"/>
              <a:ext cx="7918682" cy="535775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2410992" y="2058684"/>
            <a:ext cx="5688589" cy="4018315"/>
            <a:chOff x="0" y="0"/>
            <a:chExt cx="7584785" cy="535775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2811" r="2811"/>
            <a:stretch>
              <a:fillRect/>
            </a:stretch>
          </p:blipFill>
          <p:spPr>
            <a:xfrm>
              <a:off x="0" y="0"/>
              <a:ext cx="7584785" cy="535775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CD1BCD-A240-0FB7-53CA-6A151EF97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9" y="2058684"/>
            <a:ext cx="5877008" cy="4031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5297399" y="852938"/>
            <a:ext cx="1456121" cy="11940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 flipH="1">
            <a:off x="11635507" y="910969"/>
            <a:ext cx="1456121" cy="1194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1132" y="2104989"/>
            <a:ext cx="379104" cy="27709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138022" y="1970757"/>
            <a:ext cx="8149978" cy="197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doilea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departamentul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Departament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Proiecte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Sociale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) 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ocupa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nemijlocit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acordarea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ajutorului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produse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alimentare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igienice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rechizitelor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școlare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hainelor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îăncălțămintii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copiilor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sponsorizați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din sate. 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endParaRPr lang="en-US" sz="2600" dirty="0">
              <a:solidFill>
                <a:srgbClr val="000000"/>
              </a:solidFill>
              <a:latin typeface="RoxboroughCF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74913" y="2104989"/>
            <a:ext cx="379104" cy="277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3206"/>
          <a:stretch>
            <a:fillRect/>
          </a:stretch>
        </p:blipFill>
        <p:spPr>
          <a:xfrm>
            <a:off x="9864465" y="3742928"/>
            <a:ext cx="7949819" cy="45999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7707"/>
          <a:stretch>
            <a:fillRect/>
          </a:stretch>
        </p:blipFill>
        <p:spPr>
          <a:xfrm>
            <a:off x="630236" y="3482615"/>
            <a:ext cx="7432864" cy="45733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15631" y="359461"/>
            <a:ext cx="10456737" cy="39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36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    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Asociația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este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alcatuită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din 2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departamente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administrația</a:t>
            </a:r>
            <a:r>
              <a:rPr lang="en-US" sz="2400" b="1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0237" y="1970757"/>
            <a:ext cx="8022394" cy="158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dirty="0">
                <a:solidFill>
                  <a:srgbClr val="000000"/>
                </a:solidFill>
                <a:latin typeface="Arial Hebrew Scholar Light" pitchFamily="2" charset="-79"/>
                <a:cs typeface="Arial Hebrew Scholar Light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Primul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departament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Departament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b="1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Tranziție</a:t>
            </a:r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) 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ocupă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tranziție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0" lvl="0" indent="0">
              <a:lnSpc>
                <a:spcPts val="4955"/>
              </a:lnSpc>
              <a:spcBef>
                <a:spcPct val="0"/>
              </a:spcBef>
            </a:pPr>
            <a:endParaRPr lang="en-US" sz="2600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1132" y="8696037"/>
            <a:ext cx="17563152" cy="135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-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2021 au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fost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angajate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15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persoane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noi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algn="just">
              <a:lnSpc>
                <a:spcPts val="3600"/>
              </a:lnSpc>
            </a:pP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anul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2020 A.O. „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Speranța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Caritate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-a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început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activitatea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regiunea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de Sud 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Republicii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Moldova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raionul</a:t>
            </a:r>
            <a:r>
              <a:rPr lang="en-US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Cahul</a:t>
            </a:r>
            <a:r>
              <a:rPr lang="en-US" sz="2400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0" lvl="0" indent="0" algn="just">
              <a:lnSpc>
                <a:spcPts val="390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RoxboroughCF Bold"/>
            </a:endParaRPr>
          </a:p>
        </p:txBody>
      </p:sp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3909" y="873058"/>
            <a:ext cx="9131356" cy="9147242"/>
            <a:chOff x="0" y="0"/>
            <a:chExt cx="6044700" cy="6055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44700" cy="6055216"/>
            </a:xfrm>
            <a:custGeom>
              <a:avLst/>
              <a:gdLst/>
              <a:ahLst/>
              <a:cxnLst/>
              <a:rect l="l" t="t" r="r" b="b"/>
              <a:pathLst>
                <a:path w="6044700" h="6055216">
                  <a:moveTo>
                    <a:pt x="5920239" y="6055216"/>
                  </a:moveTo>
                  <a:lnTo>
                    <a:pt x="124460" y="6055216"/>
                  </a:lnTo>
                  <a:cubicBezTo>
                    <a:pt x="55880" y="6055216"/>
                    <a:pt x="0" y="5999335"/>
                    <a:pt x="0" y="59307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20240" y="0"/>
                  </a:lnTo>
                  <a:cubicBezTo>
                    <a:pt x="5988820" y="0"/>
                    <a:pt x="6044700" y="55880"/>
                    <a:pt x="6044700" y="124460"/>
                  </a:cubicBezTo>
                  <a:lnTo>
                    <a:pt x="6044700" y="5930756"/>
                  </a:lnTo>
                  <a:cubicBezTo>
                    <a:pt x="6044700" y="5999336"/>
                    <a:pt x="5988820" y="6055216"/>
                    <a:pt x="5920240" y="6055216"/>
                  </a:cubicBezTo>
                  <a:close/>
                </a:path>
              </a:pathLst>
            </a:custGeom>
            <a:solidFill>
              <a:srgbClr val="CED5AC">
                <a:alpha val="95686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86400" y="70617"/>
            <a:ext cx="7315200" cy="7448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4680">
            <a:off x="10048936" y="2760875"/>
            <a:ext cx="705848" cy="9828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4680">
            <a:off x="10048936" y="7387713"/>
            <a:ext cx="705848" cy="9828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3177" b="3177"/>
          <a:stretch>
            <a:fillRect/>
          </a:stretch>
        </p:blipFill>
        <p:spPr>
          <a:xfrm>
            <a:off x="11215858" y="5774656"/>
            <a:ext cx="6743524" cy="4208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t="3178" b="3178"/>
          <a:stretch>
            <a:fillRect/>
          </a:stretch>
        </p:blipFill>
        <p:spPr>
          <a:xfrm>
            <a:off x="11215858" y="1028700"/>
            <a:ext cx="6743524" cy="42089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7390" y="2582542"/>
            <a:ext cx="8987875" cy="539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 Hebrew Scholar" pitchFamily="2" charset="-79"/>
                <a:cs typeface="Arial Hebrew Scholar" pitchFamily="2" charset="-79"/>
              </a:rPr>
              <a:t>    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Grace House </a:t>
            </a:r>
            <a:r>
              <a:rPr lang="en-US" b="1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Balți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Grace House </a:t>
            </a:r>
            <a:r>
              <a:rPr lang="en-US" b="1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Chișinău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sunt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rezidențiale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fete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tinere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din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familii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social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vulnerabile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care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vor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continuă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studiile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dezvolte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deprinderi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</a:p>
          <a:p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de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viață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independentă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însușească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lucruri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noi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.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cadrul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programului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Asociația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oferă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cazarea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achitarea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serviciilor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comunale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resurse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financiare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procurarea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produselor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alimentare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igienice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rechizitelor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școlare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hainelor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ș.a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.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La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fel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Asociația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oferă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:</a:t>
            </a:r>
            <a:endParaRPr lang="en-US" dirty="0">
              <a:solidFill>
                <a:srgbClr val="000000"/>
              </a:solidFill>
              <a:effectLst/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traininguri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individuale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grup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cu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psiholog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ajutorul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asistentei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medicale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asistentei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sociale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întălniri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lunare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sărbătorirea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zilelor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naștere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altor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sărbători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;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pregătirea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viața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independentă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ajutor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în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gestionarea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timpului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resurselor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financiare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dezvoltarea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spirituală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,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morală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emoțională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multe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altele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. </a:t>
            </a:r>
            <a:endParaRPr lang="en-US" dirty="0">
              <a:latin typeface="Arial Hebrew Scholar" pitchFamily="2" charset="-79"/>
              <a:cs typeface="Arial Hebrew Scholar" pitchFamily="2" charset="-79"/>
            </a:endParaRPr>
          </a:p>
          <a:p>
            <a:endParaRPr lang="en-US" u="none" strike="noStrike" dirty="0">
              <a:solidFill>
                <a:srgbClr val="000000"/>
              </a:solidFill>
              <a:effectLst/>
              <a:latin typeface="Arial Hebrew Scholar" pitchFamily="2" charset="-79"/>
              <a:cs typeface="Arial Hebrew Scholar" pitchFamily="2" charset="-79"/>
            </a:endParaRPr>
          </a:p>
          <a:p>
            <a:r>
              <a:rPr lang="en-US" b="1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Boys2Leaders </a:t>
            </a:r>
            <a:r>
              <a:rPr lang="en-US" b="1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Bălți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b="1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Boys2Leaders </a:t>
            </a:r>
            <a:r>
              <a:rPr lang="en-US" b="1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Chișinău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sunt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rezidențiale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băieți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</a:p>
          <a:p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care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oferă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aceleași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servicii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ca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și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pentru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 Hebrew Scholar" pitchFamily="2" charset="-79"/>
                <a:cs typeface="Arial Hebrew Scholar" pitchFamily="2" charset="-79"/>
              </a:rPr>
              <a:t> fete.</a:t>
            </a:r>
            <a:endParaRPr lang="en-US" dirty="0">
              <a:solidFill>
                <a:srgbClr val="000000"/>
              </a:solidFill>
              <a:effectLst/>
              <a:latin typeface="Arial Hebrew Scholar" pitchFamily="2" charset="-79"/>
              <a:cs typeface="Arial Hebrew Scholar" pitchFamily="2" charset="-79"/>
            </a:endParaRP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endParaRPr lang="en-US" sz="2600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663775" y="136141"/>
            <a:ext cx="6743524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400" b="1" u="sng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Departament</a:t>
            </a:r>
            <a:r>
              <a:rPr lang="en-US" sz="2400" b="1" u="sng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lang="en-US" sz="2400" b="1" u="sng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Programe</a:t>
            </a:r>
            <a:r>
              <a:rPr lang="en-US" sz="2400" b="1" u="sng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de </a:t>
            </a:r>
            <a:r>
              <a:rPr lang="en-US" sz="2400" b="1" u="sng" dirty="0" err="1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Tranziție</a:t>
            </a:r>
            <a:r>
              <a:rPr lang="en-US" sz="2400" b="1" u="sng" dirty="0">
                <a:solidFill>
                  <a:srgbClr val="303926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restig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1608</Words>
  <Application>Microsoft Office PowerPoint</Application>
  <PresentationFormat>Произвольный</PresentationFormat>
  <Paragraphs>136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Arial</vt:lpstr>
      <vt:lpstr>Maharlika</vt:lpstr>
      <vt:lpstr>RoxboroughCF</vt:lpstr>
      <vt:lpstr>Calibri</vt:lpstr>
      <vt:lpstr>Arimo</vt:lpstr>
      <vt:lpstr>Arial Hebrew Scholar</vt:lpstr>
      <vt:lpstr>Montserrat Semi-Bold</vt:lpstr>
      <vt:lpstr>Arial Hebrew Scholar Light</vt:lpstr>
      <vt:lpstr>Assistant Regular Bold</vt:lpstr>
      <vt:lpstr>Aileron Heavy</vt:lpstr>
      <vt:lpstr>Abril Fatface Bold</vt:lpstr>
      <vt:lpstr>RoxboroughCF Bold</vt:lpstr>
      <vt:lpstr>Arimo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 pe activitate al Asociației Obștești „Speranță și Caritate Anul 2021</dc:title>
  <dc:creator>alina</dc:creator>
  <cp:lastModifiedBy>alina</cp:lastModifiedBy>
  <cp:revision>6</cp:revision>
  <dcterms:created xsi:type="dcterms:W3CDTF">2006-08-16T00:00:00Z</dcterms:created>
  <dcterms:modified xsi:type="dcterms:W3CDTF">2022-10-13T21:46:54Z</dcterms:modified>
  <dc:identifier>DAFNUVNobe4</dc:identifier>
</cp:coreProperties>
</file>